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59" r:id="rId6"/>
    <p:sldId id="278" r:id="rId7"/>
    <p:sldId id="280" r:id="rId8"/>
    <p:sldId id="279" r:id="rId9"/>
    <p:sldId id="281" r:id="rId10"/>
    <p:sldId id="282" r:id="rId11"/>
    <p:sldId id="286" r:id="rId12"/>
    <p:sldId id="283" r:id="rId13"/>
    <p:sldId id="264" r:id="rId14"/>
    <p:sldId id="261" r:id="rId15"/>
    <p:sldId id="263" r:id="rId16"/>
    <p:sldId id="276" r:id="rId17"/>
    <p:sldId id="262" r:id="rId18"/>
    <p:sldId id="289" r:id="rId19"/>
    <p:sldId id="290" r:id="rId20"/>
    <p:sldId id="267" r:id="rId21"/>
    <p:sldId id="273" r:id="rId22"/>
    <p:sldId id="266" r:id="rId23"/>
    <p:sldId id="284" r:id="rId24"/>
    <p:sldId id="275" r:id="rId25"/>
    <p:sldId id="271" r:id="rId26"/>
    <p:sldId id="265" r:id="rId27"/>
  </p:sldIdLst>
  <p:sldSz cx="9144000" cy="6858000" type="screen4x3"/>
  <p:notesSz cx="6858000" cy="9144000"/>
  <p:embeddedFontLst>
    <p:embeddedFont>
      <p:font typeface="Garamond" pitchFamily="18" charset="0"/>
      <p:regular r:id="rId29"/>
      <p:bold r:id="rId30"/>
      <p:italic r:id="rId31"/>
    </p:embeddedFont>
    <p:embeddedFont>
      <p:font typeface="맑은 고딕" pitchFamily="50" charset="-127"/>
      <p:regular r:id="rId32"/>
      <p:bold r:id="rId33"/>
    </p:embeddedFont>
    <p:embeddedFont>
      <p:font typeface="양재블럭체" pitchFamily="18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AF05-A65E-481E-A4FE-91225ED7B9FA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95028-E0DA-4E06-AFA8-034941E16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1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환자들은 </a:t>
            </a:r>
            <a:r>
              <a:rPr lang="en-US" altLang="ko-KR" dirty="0" smtClean="0"/>
              <a:t>Hypertension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Sympathetic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overactivity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자주 발생하였다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</a:t>
            </a:r>
            <a:r>
              <a:rPr lang="en-US" altLang="ko-KR" baseline="0" dirty="0" smtClean="0"/>
              <a:t>BBB</a:t>
            </a:r>
            <a:r>
              <a:rPr lang="ko-KR" altLang="en-US" baseline="0" dirty="0" smtClean="0"/>
              <a:t>로의 </a:t>
            </a:r>
            <a:r>
              <a:rPr lang="en-US" altLang="ko-KR" baseline="0" dirty="0" smtClean="0"/>
              <a:t>leakiness</a:t>
            </a:r>
            <a:r>
              <a:rPr lang="ko-KR" altLang="en-US" baseline="0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늘어나게 하는 요인이 된 것으로 보인다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75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NR2 : 4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subunit</a:t>
            </a:r>
            <a:r>
              <a:rPr lang="ko-KR" altLang="en-US" baseline="0" dirty="0" smtClean="0"/>
              <a:t>을 가지며</a:t>
            </a:r>
            <a:r>
              <a:rPr lang="en-US" altLang="ko-KR" baseline="0" dirty="0" smtClean="0"/>
              <a:t>(A-D) extracellular domain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50~70%</a:t>
            </a:r>
            <a:r>
              <a:rPr lang="ko-KR" altLang="en-US" baseline="0" dirty="0" smtClean="0"/>
              <a:t>의 </a:t>
            </a:r>
            <a:r>
              <a:rPr lang="ko-KR" altLang="en-US" baseline="0" dirty="0" err="1" smtClean="0"/>
              <a:t>일치율을</a:t>
            </a:r>
            <a:r>
              <a:rPr lang="ko-KR" altLang="en-US" baseline="0" dirty="0" smtClean="0"/>
              <a:t> 보인다</a:t>
            </a:r>
            <a:r>
              <a:rPr lang="en-US" altLang="ko-KR" baseline="0" dirty="0" smtClean="0"/>
              <a:t>. (NR2B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NR2A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70% </a:t>
            </a:r>
            <a:r>
              <a:rPr lang="ko-KR" altLang="en-US" baseline="0" dirty="0" smtClean="0"/>
              <a:t>동일</a:t>
            </a:r>
            <a:r>
              <a:rPr lang="en-US" altLang="ko-KR" baseline="0" dirty="0" smtClean="0"/>
              <a:t>, NR2C </a:t>
            </a:r>
            <a:r>
              <a:rPr lang="ko-KR" altLang="en-US" baseline="0" dirty="0" smtClean="0"/>
              <a:t>및 </a:t>
            </a:r>
            <a:r>
              <a:rPr lang="en-US" altLang="ko-KR" baseline="0" dirty="0" smtClean="0"/>
              <a:t>NR2D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55~58% </a:t>
            </a:r>
            <a:r>
              <a:rPr lang="ko-KR" altLang="en-US" baseline="0" dirty="0" smtClean="0"/>
              <a:t>동일함</a:t>
            </a:r>
            <a:r>
              <a:rPr lang="en-US" altLang="ko-KR" baseline="0" dirty="0" smtClean="0"/>
              <a:t>)</a:t>
            </a:r>
          </a:p>
          <a:p>
            <a:r>
              <a:rPr lang="ko-KR" altLang="en-US" dirty="0" smtClean="0"/>
              <a:t>태어날 때 </a:t>
            </a:r>
            <a:r>
              <a:rPr lang="en-US" altLang="ko-KR" dirty="0" smtClean="0"/>
              <a:t>NR2B</a:t>
            </a:r>
            <a:r>
              <a:rPr lang="ko-KR" altLang="en-US" dirty="0" smtClean="0"/>
              <a:t>가 가장 높은</a:t>
            </a:r>
            <a:r>
              <a:rPr lang="ko-KR" altLang="en-US" baseline="0" dirty="0" smtClean="0"/>
              <a:t> 농도를 보이지만 이후 점차 줄어들게 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이와 연관하여 </a:t>
            </a:r>
            <a:r>
              <a:rPr lang="en-US" altLang="ko-KR" baseline="0" dirty="0" smtClean="0"/>
              <a:t>NR2A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NR2C</a:t>
            </a:r>
            <a:r>
              <a:rPr lang="ko-KR" altLang="en-US" baseline="0" dirty="0" smtClean="0"/>
              <a:t>의 농도가 늘어난다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성인에서는 </a:t>
            </a:r>
            <a:r>
              <a:rPr lang="en-US" altLang="ko-KR" baseline="0" dirty="0" smtClean="0"/>
              <a:t>NR2A</a:t>
            </a:r>
            <a:r>
              <a:rPr lang="ko-KR" altLang="en-US" baseline="0" dirty="0" smtClean="0"/>
              <a:t>가 가장 많은 농도를 차지한다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NR1</a:t>
            </a:r>
            <a:r>
              <a:rPr lang="ko-KR" altLang="en-US" dirty="0" smtClean="0"/>
              <a:t>은 뇌 전반적으로 분포되어 있다</a:t>
            </a:r>
            <a:r>
              <a:rPr lang="en-US" altLang="ko-KR" dirty="0" smtClean="0"/>
              <a:t>.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maturity, many NR1/NR2B receptors become largely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extrasynaptic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hippocampal neurons and NR1/NR2A/NR2B becomes the major synaptic receptors in the hippocampus and forebrain.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58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Orofacial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-limb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dyskinesias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did not have an epileptic correlate during extensive EEG monitoring.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24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SSP : stereotactic surface projection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7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(A) Serum</a:t>
            </a:r>
            <a:r>
              <a:rPr lang="ko-KR" altLang="en-US" dirty="0" smtClean="0"/>
              <a:t>에 비해 </a:t>
            </a:r>
            <a:r>
              <a:rPr lang="en-US" altLang="ko-KR" dirty="0" smtClean="0"/>
              <a:t>CSF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NR1 antibody titer</a:t>
            </a:r>
            <a:r>
              <a:rPr lang="ko-KR" altLang="en-US" dirty="0" smtClean="0"/>
              <a:t>가 높았다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(B) Control </a:t>
            </a:r>
            <a:r>
              <a:rPr lang="ko-KR" altLang="en-US" baseline="0" dirty="0" smtClean="0"/>
              <a:t>군에 비해서 </a:t>
            </a:r>
            <a:r>
              <a:rPr lang="en-US" altLang="ko-KR" baseline="0" dirty="0" smtClean="0"/>
              <a:t>Tumor</a:t>
            </a:r>
            <a:r>
              <a:rPr lang="ko-KR" altLang="en-US" baseline="0" dirty="0" smtClean="0"/>
              <a:t>를 가진 군에서 </a:t>
            </a:r>
            <a:r>
              <a:rPr lang="en-US" altLang="ko-KR" baseline="0" dirty="0" smtClean="0"/>
              <a:t>Antibody titer</a:t>
            </a:r>
            <a:r>
              <a:rPr lang="ko-KR" altLang="en-US" baseline="0" dirty="0" smtClean="0"/>
              <a:t>가 높았다</a:t>
            </a:r>
            <a:r>
              <a:rPr lang="en-US" altLang="ko-KR" baseline="0" dirty="0" smtClean="0"/>
              <a:t>. (C) </a:t>
            </a:r>
            <a:r>
              <a:rPr lang="ko-KR" altLang="en-US" baseline="0" dirty="0" smtClean="0"/>
              <a:t>증상에 호전이 있었던 사람은 </a:t>
            </a:r>
            <a:r>
              <a:rPr lang="en-US" altLang="ko-KR" baseline="0" dirty="0" smtClean="0"/>
              <a:t>titer</a:t>
            </a:r>
            <a:r>
              <a:rPr lang="ko-KR" altLang="en-US" baseline="0" dirty="0" smtClean="0"/>
              <a:t>가 감소하는 양상을 보였지만 그렇지 않은 사람은 큰 변화가 없거나 늘어나는 양상을 보였다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29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(B) : Tumor resection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이후 </a:t>
            </a:r>
            <a:r>
              <a:rPr lang="en-US" altLang="ko-KR" baseline="0" dirty="0" smtClean="0"/>
              <a:t>clinical improvement </a:t>
            </a:r>
            <a:r>
              <a:rPr lang="ko-KR" altLang="en-US" baseline="0" dirty="0" smtClean="0"/>
              <a:t>및 </a:t>
            </a:r>
            <a:r>
              <a:rPr lang="en-US" altLang="ko-KR" baseline="0" dirty="0" smtClean="0"/>
              <a:t>MRI</a:t>
            </a:r>
            <a:r>
              <a:rPr lang="ko-KR" altLang="en-US" baseline="0" dirty="0" smtClean="0"/>
              <a:t>가 호전을 보임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13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(B) : Tumor resection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이후 </a:t>
            </a:r>
            <a:r>
              <a:rPr lang="en-US" altLang="ko-KR" baseline="0" dirty="0" smtClean="0"/>
              <a:t>clinical improvement </a:t>
            </a:r>
            <a:r>
              <a:rPr lang="ko-KR" altLang="en-US" baseline="0" dirty="0" smtClean="0"/>
              <a:t>및 </a:t>
            </a:r>
            <a:r>
              <a:rPr lang="en-US" altLang="ko-KR" baseline="0" dirty="0" smtClean="0"/>
              <a:t>MRI</a:t>
            </a:r>
            <a:r>
              <a:rPr lang="ko-KR" altLang="en-US" baseline="0" dirty="0" smtClean="0"/>
              <a:t>가 호전을 보임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13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Dyskinesia: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O</a:t>
            </a:r>
            <a:r>
              <a:rPr lang="en-US" altLang="ko-KR" dirty="0" err="1" smtClean="0"/>
              <a:t>rolingual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dyskinesias</a:t>
            </a:r>
            <a:r>
              <a:rPr lang="en-US" altLang="ko-KR" dirty="0" smtClean="0"/>
              <a:t> with </a:t>
            </a:r>
            <a:r>
              <a:rPr lang="en-US" altLang="ko-KR" dirty="0" err="1" smtClean="0"/>
              <a:t>athetoid</a:t>
            </a:r>
            <a:r>
              <a:rPr lang="en-US" altLang="ko-KR" dirty="0" smtClean="0"/>
              <a:t> postures, and evolved to intractable bizarre involuntary movements, some of which resembled complex partial seizure status </a:t>
            </a:r>
            <a:r>
              <a:rPr lang="en-US" altLang="ko-KR" dirty="0" err="1" smtClean="0"/>
              <a:t>epilepticus</a:t>
            </a:r>
            <a:r>
              <a:rPr lang="en-US" altLang="ko-KR" dirty="0" smtClean="0"/>
              <a:t> or a psychogenic disorder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5028-E0DA-4E06-AFA8-034941E16C1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0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59280"/>
            <a:ext cx="6400800" cy="1295400"/>
          </a:xfrm>
        </p:spPr>
        <p:txBody>
          <a:bodyPr/>
          <a:lstStyle>
            <a:lvl1pPr>
              <a:defRPr baseline="0">
                <a:latin typeface="Chaparral Pro Light" pitchFamily="18" charset="0"/>
              </a:defRPr>
            </a:lvl1pPr>
          </a:lstStyle>
          <a:p>
            <a:r>
              <a:rPr lang="en-US" altLang="ko-KR" dirty="0" smtClean="0"/>
              <a:t>Anti-NMDA receptor Encephalitis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 Ligh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Topic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EC6B-3B2A-4A09-8A48-D4562C24C43B}" type="datetimeFigureOut">
              <a:rPr lang="ko-KR" altLang="en-US" smtClean="0"/>
              <a:t>2012-09-02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A6E7-BF20-41AF-841B-1ED1B080BD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haparral Pro Light" pitchFamily="18" charset="0"/>
              </a:defRPr>
            </a:lvl1pPr>
          </a:lstStyle>
          <a:p>
            <a:fld id="{9AEAEC6B-3B2A-4A09-8A48-D4562C24C43B}" type="datetimeFigureOut">
              <a:rPr lang="ko-KR" altLang="en-US" smtClean="0"/>
              <a:pPr/>
              <a:t>2012-09-02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haparral Pro Light" pitchFamily="18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haparral Pro Light" pitchFamily="18" charset="0"/>
              </a:defRPr>
            </a:lvl1pPr>
          </a:lstStyle>
          <a:p>
            <a:fld id="{F2CBA6E7-BF20-41AF-841B-1ED1B080B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Chaparral Pro Light" pitchFamily="18" charset="0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1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Chaparral Pro Light" pitchFamily="18" charset="0"/>
          <a:ea typeface="+mn-ea"/>
          <a:cs typeface="+mn-cs"/>
        </a:defRPr>
      </a:lvl1pPr>
      <a:lvl2pPr marL="74295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Chaparral Pro Light" pitchFamily="18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Chaparral Pro Light" pitchFamily="18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Chaparral Pro Light" pitchFamily="18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Chaparral Pro Light" pitchFamily="18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Anti-NMDA receptor Encephalitis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59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An external file that holds a picture, illustration, etc.&#10;Object name is nihms74560f1.jpg Object name is nihms74560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6" t="295" r="1476" b="43159"/>
          <a:stretch/>
        </p:blipFill>
        <p:spPr bwMode="auto">
          <a:xfrm>
            <a:off x="1218479" y="1916832"/>
            <a:ext cx="66658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5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dministrator\Desktop\NIHMS74560-supplement-Supp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29" y="322726"/>
            <a:ext cx="5148064" cy="62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6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04864"/>
            <a:ext cx="6800800" cy="3456384"/>
          </a:xfrm>
        </p:spPr>
        <p:txBody>
          <a:bodyPr>
            <a:normAutofit lnSpcReduction="10000"/>
          </a:bodyPr>
          <a:lstStyle/>
          <a:p>
            <a:pPr marL="125730" indent="-400050">
              <a:buFont typeface="+mj-lt"/>
              <a:buAutoNum type="romanUcPeriod" startAt="5"/>
            </a:pPr>
            <a:r>
              <a:rPr lang="en-US" altLang="ko-KR" b="1" dirty="0" smtClean="0">
                <a:solidFill>
                  <a:srgbClr val="0070C0"/>
                </a:solidFill>
              </a:rPr>
              <a:t>Gradual recovery phase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Typically slow, symptoms may relapse, especially in patient with undetected or recurrent tumors and patients with no associated tumors.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Duration of the hospital stay: 2~14 month (mean 7 months)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Spontaneous </a:t>
            </a:r>
            <a:r>
              <a:rPr lang="en-US" altLang="ko-KR" dirty="0"/>
              <a:t>progressive improvement until </a:t>
            </a:r>
            <a:r>
              <a:rPr lang="en-US" altLang="ko-KR" dirty="0" smtClean="0"/>
              <a:t>recovery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Characteristic features of patients who recovered from encephalitis</a:t>
            </a:r>
          </a:p>
          <a:p>
            <a:pPr lvl="2">
              <a:lnSpc>
                <a:spcPct val="150000"/>
              </a:lnSpc>
            </a:pPr>
            <a:r>
              <a:rPr lang="en-US" altLang="ko-KR" dirty="0"/>
              <a:t>Persisting amnesia of the entire process</a:t>
            </a:r>
          </a:p>
          <a:p>
            <a:pPr lvl="2">
              <a:lnSpc>
                <a:spcPct val="150000"/>
              </a:lnSpc>
            </a:pPr>
            <a:r>
              <a:rPr lang="en-US" altLang="ko-KR" dirty="0"/>
              <a:t>Compatible with disruption of the mechanism of synaptic plasticity </a:t>
            </a:r>
            <a:br>
              <a:rPr lang="en-US" altLang="ko-KR" dirty="0"/>
            </a:br>
            <a:r>
              <a:rPr lang="en-US" altLang="ko-KR" dirty="0"/>
              <a:t>– thought to underlie learning and </a:t>
            </a:r>
            <a:r>
              <a:rPr lang="en-US" altLang="ko-KR" dirty="0" smtClean="0"/>
              <a:t>memory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32122" y="641326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496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Mechanism &amp; Pathophysiology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Mechanism of triggering the immune response remain unclear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Postulation : expression of </a:t>
            </a:r>
            <a:r>
              <a:rPr lang="en-US" altLang="ko-KR" b="1" dirty="0" smtClean="0"/>
              <a:t>NR2 </a:t>
            </a:r>
            <a:r>
              <a:rPr lang="en-US" altLang="ko-KR" dirty="0" smtClean="0"/>
              <a:t>subunits by nervous tissue contained in the </a:t>
            </a:r>
            <a:r>
              <a:rPr lang="en-US" altLang="ko-KR" dirty="0" err="1" smtClean="0"/>
              <a:t>teratomas</a:t>
            </a:r>
            <a:r>
              <a:rPr lang="en-US" altLang="ko-KR" dirty="0" smtClean="0"/>
              <a:t> contributes to break immune tolerance.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Prodromal viral like illness : could play additional roles in the initiation of the immune response (</a:t>
            </a:r>
            <a:r>
              <a:rPr lang="en-US" altLang="ko-KR" dirty="0" err="1" smtClean="0"/>
              <a:t>perhapse</a:t>
            </a:r>
            <a:r>
              <a:rPr lang="en-US" altLang="ko-KR" dirty="0" smtClean="0"/>
              <a:t> a genetic disposition).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Antibody breach the blood-brain barrier</a:t>
            </a:r>
          </a:p>
          <a:p>
            <a:pPr lvl="2">
              <a:lnSpc>
                <a:spcPct val="150000"/>
              </a:lnSpc>
            </a:pPr>
            <a:r>
              <a:rPr lang="en-US" altLang="ko-KR" dirty="0"/>
              <a:t>I</a:t>
            </a:r>
            <a:r>
              <a:rPr lang="en-US" altLang="ko-KR" dirty="0" smtClean="0"/>
              <a:t>nfection or hypertension significantly enhanced antibody </a:t>
            </a:r>
            <a:r>
              <a:rPr lang="en-US" altLang="ko-KR" dirty="0" err="1" smtClean="0"/>
              <a:t>enterance</a:t>
            </a:r>
            <a:r>
              <a:rPr lang="en-US" altLang="ko-KR" dirty="0" smtClean="0"/>
              <a:t> to CNS.</a:t>
            </a:r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Amygdala and hippocampus: </a:t>
            </a:r>
            <a:r>
              <a:rPr lang="en-US" altLang="ko-KR" dirty="0" err="1" smtClean="0"/>
              <a:t>hightest</a:t>
            </a:r>
            <a:r>
              <a:rPr lang="en-US" altLang="ko-KR" dirty="0" smtClean="0"/>
              <a:t> level of NR2B, NR2A, also regions where the blood-brain barrier is most vulnerable to these mechanism.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NMDAR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6724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All patients has antibody to NMDARs containing </a:t>
            </a:r>
            <a:r>
              <a:rPr lang="en-US" altLang="ko-KR" b="1" dirty="0" smtClean="0"/>
              <a:t>NR2B</a:t>
            </a:r>
            <a:r>
              <a:rPr lang="en-US" altLang="ko-KR" dirty="0" smtClean="0"/>
              <a:t>, and at a lesser degree, the </a:t>
            </a:r>
            <a:r>
              <a:rPr lang="en-US" altLang="ko-KR" b="1" dirty="0" smtClean="0"/>
              <a:t>NR2A</a:t>
            </a:r>
            <a:r>
              <a:rPr lang="en-US" altLang="ko-KR" dirty="0" smtClean="0"/>
              <a:t> subunits. Anti-NMDAR receptor encephalitis associated with antibodies against the NR1 subunit of the receptor.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NMDAR : </a:t>
            </a:r>
            <a:r>
              <a:rPr lang="en-US" altLang="ko-KR" dirty="0" err="1" smtClean="0"/>
              <a:t>heteromers</a:t>
            </a:r>
            <a:r>
              <a:rPr lang="en-US" altLang="ko-KR" dirty="0" smtClean="0"/>
              <a:t> of NR1</a:t>
            </a:r>
            <a:r>
              <a:rPr lang="en-US" altLang="ko-KR" sz="1100" dirty="0" smtClean="0"/>
              <a:t>(bind </a:t>
            </a:r>
            <a:r>
              <a:rPr lang="en-US" altLang="ko-KR" sz="1100" dirty="0" err="1" smtClean="0"/>
              <a:t>glycin</a:t>
            </a:r>
            <a:r>
              <a:rPr lang="en-US" altLang="ko-KR" sz="1100" dirty="0" smtClean="0"/>
              <a:t>)</a:t>
            </a:r>
            <a:r>
              <a:rPr lang="en-US" altLang="ko-KR" dirty="0" smtClean="0"/>
              <a:t>  and NR2 </a:t>
            </a:r>
            <a:r>
              <a:rPr lang="en-US" altLang="ko-KR" sz="1100" dirty="0" smtClean="0"/>
              <a:t>(bind glutamate)</a:t>
            </a:r>
            <a:r>
              <a:rPr lang="en-US" altLang="ko-KR" dirty="0" smtClean="0"/>
              <a:t> subunits.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In adults : </a:t>
            </a:r>
            <a:r>
              <a:rPr lang="en-US" altLang="ko-KR" sz="1400" dirty="0" smtClean="0"/>
              <a:t>NR2A is found in most brain regions, NR2B in the hippocampus and forebrain, NR2C in cerebellum, NR2D is limited subsets of neurons.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Antibodies readily access cell-surface epitopes of </a:t>
            </a:r>
            <a:r>
              <a:rPr lang="en-US" altLang="ko-KR" sz="1400" b="1" dirty="0" smtClean="0"/>
              <a:t>live neuron </a:t>
            </a:r>
            <a:r>
              <a:rPr lang="en-US" altLang="ko-KR" sz="1400" dirty="0" smtClean="0"/>
              <a:t>and react only with HEK293 cells expressing functional receptors 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heteromers</a:t>
            </a:r>
            <a:r>
              <a:rPr lang="en-US" altLang="ko-KR" sz="1200" dirty="0" smtClean="0"/>
              <a:t> of NR1/</a:t>
            </a:r>
            <a:r>
              <a:rPr lang="en-US" altLang="ko-KR" sz="1200" b="1" dirty="0" smtClean="0"/>
              <a:t>NR2B</a:t>
            </a:r>
            <a:r>
              <a:rPr lang="en-US" altLang="ko-KR" sz="1200" dirty="0" smtClean="0"/>
              <a:t> or NR1/</a:t>
            </a:r>
            <a:r>
              <a:rPr lang="en-US" altLang="ko-KR" sz="1200" b="1" dirty="0" smtClean="0"/>
              <a:t>NR2A</a:t>
            </a:r>
            <a:r>
              <a:rPr lang="en-US" altLang="ko-KR" sz="1200" dirty="0" smtClean="0"/>
              <a:t>)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6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NMDAR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Critical role of NMDAR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Synaptic transmission, remodeling, dendritic sprouting, hippocampal long-term potentiation, one paradigm of memory formation and learning.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Also the major mediator of </a:t>
            </a:r>
            <a:r>
              <a:rPr lang="en-US" altLang="ko-KR" dirty="0" err="1"/>
              <a:t>excitotoxicity</a:t>
            </a:r>
            <a:r>
              <a:rPr lang="en-US" altLang="ko-KR" dirty="0"/>
              <a:t>, dysfunction has been associated with schizophrenia and epilepsy, several type of dementia.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D</a:t>
            </a:r>
            <a:r>
              <a:rPr lang="en-US" altLang="ko-KR" dirty="0" smtClean="0"/>
              <a:t>rug </a:t>
            </a:r>
            <a:r>
              <a:rPr lang="en-US" altLang="ko-KR" dirty="0"/>
              <a:t>interacting with NMDAR may result in </a:t>
            </a:r>
            <a:r>
              <a:rPr lang="en-US" altLang="ko-KR" dirty="0" smtClean="0"/>
              <a:t>paranoia, hallucination and dyskinesia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Low activity of NMDAR produces symptoms of schizophrenia.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1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Antibody Titer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Correlation between antibody titers and neurological outcome and by the decrease in number of postsynaptic clusters of NMDA receptors caused by patient’s antibodies.</a:t>
            </a:r>
          </a:p>
          <a:p>
            <a:r>
              <a:rPr lang="en-US" altLang="ko-KR" dirty="0"/>
              <a:t>Reversed by removing the antibodies from the cultures, explaining the potential reversibility of patient’s symptoms.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Diagnosis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8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dirty="0" smtClean="0"/>
              <a:t>Characteristic clinical features – psychotic symptoms, pelvic tumor…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A</a:t>
            </a:r>
            <a:r>
              <a:rPr lang="en-US" altLang="ko-KR" sz="1600" dirty="0" smtClean="0"/>
              <a:t>ntibodies </a:t>
            </a:r>
            <a:r>
              <a:rPr lang="en-US" altLang="ko-KR" sz="1600" dirty="0"/>
              <a:t>to NR1/NR2B </a:t>
            </a:r>
            <a:r>
              <a:rPr lang="en-US" altLang="ko-KR" sz="1600" dirty="0" err="1"/>
              <a:t>heteromers</a:t>
            </a:r>
            <a:r>
              <a:rPr lang="en-US" altLang="ko-KR" sz="1600" dirty="0"/>
              <a:t> of the </a:t>
            </a:r>
            <a:r>
              <a:rPr lang="en-US" altLang="ko-KR" sz="1600" dirty="0" smtClean="0"/>
              <a:t>NMDAR </a:t>
            </a:r>
            <a:r>
              <a:rPr lang="en-US" altLang="ko-KR" sz="1500" dirty="0" smtClean="0"/>
              <a:t>in the serum and CSF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en-US" altLang="ko-KR" dirty="0" smtClean="0"/>
              <a:t>Diagnostic Brain Imaging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MRI</a:t>
            </a:r>
            <a:r>
              <a:rPr lang="ko-KR" altLang="en-US" dirty="0"/>
              <a:t> </a:t>
            </a:r>
            <a:r>
              <a:rPr lang="en-US" altLang="ko-KR" dirty="0" smtClean="0"/>
              <a:t>: Less predictable (about 55% has abnormality) 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SPECT, FDG-PET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Others : CSF </a:t>
            </a:r>
            <a:r>
              <a:rPr lang="en-US" altLang="ko-KR" dirty="0" err="1" smtClean="0"/>
              <a:t>pleocytosis</a:t>
            </a:r>
            <a:r>
              <a:rPr lang="en-US" altLang="ko-KR" dirty="0" smtClean="0"/>
              <a:t>, EEG…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EEG: </a:t>
            </a:r>
            <a:r>
              <a:rPr lang="en-US" altLang="ko-KR" dirty="0"/>
              <a:t>diffuse delta activity without paroxysmal </a:t>
            </a:r>
            <a:r>
              <a:rPr lang="en-US" altLang="ko-KR" dirty="0" smtClean="0"/>
              <a:t>discharges (usually)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 descr="C:\Users\Administrator\Desktop\NIHMS74560-supplement-Suppl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67309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53732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No significant focal changes during the acute stage of the disease.</a:t>
            </a:r>
          </a:p>
          <a:p>
            <a:pPr marL="0" lvl="1"/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In some patients showed abnormality on 3D SSP.</a:t>
            </a:r>
          </a:p>
          <a:p>
            <a:pPr marL="0" lvl="1"/>
            <a:endParaRPr lang="en-US" altLang="ko-KR" dirty="0" smtClean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12268" y="673532"/>
            <a:ext cx="2431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Chaparral Pro Light" pitchFamily="18" charset="0"/>
                <a:ea typeface="양재블럭체" pitchFamily="18" charset="-127"/>
              </a:rPr>
              <a:t>A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: </a:t>
            </a:r>
            <a:r>
              <a:rPr lang="en-US" altLang="ko-KR" sz="1400" dirty="0" err="1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frontotemporal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hyperperfusion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 at the early stage.</a:t>
            </a:r>
            <a:endParaRPr lang="ko-KR" altLang="en-US" sz="1400" dirty="0">
              <a:latin typeface="Chaparral Pro Light" pitchFamily="18" charset="0"/>
              <a:ea typeface="양재블럭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06362" y="4201924"/>
            <a:ext cx="2431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Chaparral Pro Light" pitchFamily="18" charset="0"/>
                <a:ea typeface="양재블럭체" pitchFamily="18" charset="-127"/>
              </a:rPr>
              <a:t>D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: prefrontal </a:t>
            </a:r>
            <a:r>
              <a:rPr lang="en-US" altLang="ko-KR" sz="1400" dirty="0" err="1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hypoperfusion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 during convalescence</a:t>
            </a:r>
            <a:endParaRPr lang="ko-KR" altLang="en-US" sz="1400" dirty="0">
              <a:latin typeface="Chaparral Pro Light" pitchFamily="18" charset="0"/>
              <a:ea typeface="양재블럭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714988" y="1609636"/>
            <a:ext cx="2431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Chaparral Pro Light" pitchFamily="18" charset="0"/>
                <a:ea typeface="양재블럭체" pitchFamily="18" charset="-127"/>
              </a:rPr>
              <a:t>B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: </a:t>
            </a:r>
            <a:r>
              <a:rPr lang="en-US" altLang="ko-KR" sz="1400" dirty="0" err="1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frontotemporal</a:t>
            </a:r>
            <a:r>
              <a:rPr lang="en-US" altLang="ko-KR" sz="1400" dirty="0" smtClean="0">
                <a:solidFill>
                  <a:schemeClr val="bg1"/>
                </a:solidFill>
                <a:latin typeface="Chaparral Pro Light" pitchFamily="18" charset="0"/>
                <a:ea typeface="양재블럭체" pitchFamily="18" charset="-127"/>
              </a:rPr>
              <a:t> atrophy during convalescence stage</a:t>
            </a:r>
            <a:endParaRPr lang="ko-KR" altLang="en-US" sz="1400" dirty="0">
              <a:latin typeface="Chaparral Pro Light" pitchFamily="18" charset="0"/>
              <a:ea typeface="양재블럭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32122" y="645333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양재블럭체" pitchFamily="18" charset="-127"/>
                <a:ea typeface="양재블럭체" pitchFamily="18" charset="-127"/>
              </a:rPr>
              <a:t>SPECT</a:t>
            </a:r>
            <a:endParaRPr lang="ko-KR" altLang="en-US" sz="3600" dirty="0">
              <a:solidFill>
                <a:schemeClr val="bg1"/>
              </a:solidFill>
              <a:latin typeface="양재블럭체" pitchFamily="18" charset="-127"/>
              <a:ea typeface="양재블럭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Administrator\Desktop\NIHMS74560-supplement-Suppl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9"/>
          <a:stretch/>
        </p:blipFill>
        <p:spPr bwMode="auto">
          <a:xfrm>
            <a:off x="1931933" y="1124744"/>
            <a:ext cx="5262880" cy="26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14908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In some patient, symmetric accumulation of the tracer in the primary motor, premotor, and supplementary motor areas, but not in the basal ganglia, during the time that the patient had severe </a:t>
            </a:r>
            <a:r>
              <a:rPr lang="en-US" altLang="ko-KR" dirty="0" err="1" smtClean="0">
                <a:solidFill>
                  <a:schemeClr val="bg1"/>
                </a:solidFill>
                <a:latin typeface="Chaparral Pro Light" pitchFamily="18" charset="0"/>
              </a:rPr>
              <a:t>orofacial</a:t>
            </a:r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Chaparral Pro Light" pitchFamily="18" charset="0"/>
              </a:rPr>
              <a:t>dyskinesias</a:t>
            </a:r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  <a:latin typeface="Chaparral Pro Light" pitchFamily="18" charset="0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Chaparral Pro Light" pitchFamily="18" charset="0"/>
              </a:rPr>
              <a:t>However, no abnormal FDG uptake was seen during convalescence</a:t>
            </a:r>
            <a:endParaRPr lang="ko-KR" altLang="en-US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32122" y="645333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양재블럭체" pitchFamily="18" charset="-127"/>
                <a:ea typeface="양재블럭체" pitchFamily="18" charset="-127"/>
              </a:rPr>
              <a:t>FDG-PET</a:t>
            </a:r>
            <a:endParaRPr lang="ko-KR" altLang="en-US" sz="3600" dirty="0">
              <a:solidFill>
                <a:schemeClr val="bg1"/>
              </a:solidFill>
              <a:latin typeface="양재블럭체" pitchFamily="18" charset="-127"/>
              <a:ea typeface="양재블럭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34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Type of </a:t>
            </a:r>
            <a:r>
              <a:rPr lang="en-US" altLang="ko-KR" b="1" dirty="0" err="1" smtClean="0"/>
              <a:t>Paraneoplastic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encephalitis, </a:t>
            </a:r>
            <a:r>
              <a:rPr lang="en-US" altLang="ko-KR" b="1" dirty="0" smtClean="0"/>
              <a:t>immune-mediated </a:t>
            </a:r>
            <a:r>
              <a:rPr lang="en-US" altLang="ko-KR" dirty="0" err="1" smtClean="0"/>
              <a:t>encephaltis</a:t>
            </a:r>
            <a:endParaRPr lang="en-US" altLang="ko-KR" dirty="0" smtClean="0"/>
          </a:p>
          <a:p>
            <a:r>
              <a:rPr lang="en-US" altLang="ko-KR" dirty="0" smtClean="0"/>
              <a:t>Disturbance of memory, behavior, cognition, seizure can result from autoimmune encephalitis, </a:t>
            </a:r>
            <a:r>
              <a:rPr lang="en-US" altLang="ko-KR" dirty="0" err="1" smtClean="0"/>
              <a:t>paraneoplastic</a:t>
            </a:r>
            <a:r>
              <a:rPr lang="en-US" altLang="ko-KR" dirty="0" smtClean="0"/>
              <a:t> manifestation of a neoplasm.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Autoimmunity </a:t>
            </a:r>
            <a:r>
              <a:rPr lang="en-US" altLang="ko-KR" dirty="0"/>
              <a:t>can </a:t>
            </a:r>
            <a:r>
              <a:rPr lang="en-US" altLang="ko-KR" dirty="0" smtClean="0"/>
              <a:t>affect behavior</a:t>
            </a:r>
            <a:r>
              <a:rPr lang="en-US" altLang="ko-KR" dirty="0"/>
              <a:t>, and particularly that antibodies to </a:t>
            </a:r>
            <a:r>
              <a:rPr lang="en-US" altLang="ko-KR" dirty="0" err="1"/>
              <a:t>heteromers</a:t>
            </a:r>
            <a:r>
              <a:rPr lang="en-US" altLang="ko-KR" dirty="0"/>
              <a:t> containing the </a:t>
            </a:r>
            <a:r>
              <a:rPr lang="en-US" altLang="ko-KR" b="1" dirty="0"/>
              <a:t>NR2B </a:t>
            </a:r>
            <a:r>
              <a:rPr lang="en-US" altLang="ko-KR" dirty="0"/>
              <a:t>and </a:t>
            </a:r>
            <a:r>
              <a:rPr lang="en-US" altLang="ko-KR" b="1" dirty="0" smtClean="0"/>
              <a:t>NR2A </a:t>
            </a:r>
            <a:r>
              <a:rPr lang="en-US" altLang="ko-KR" dirty="0" smtClean="0"/>
              <a:t>subunits </a:t>
            </a:r>
            <a:r>
              <a:rPr lang="en-US" altLang="ko-KR" dirty="0"/>
              <a:t>of the </a:t>
            </a:r>
            <a:r>
              <a:rPr lang="en-US" altLang="ko-KR" b="1" dirty="0"/>
              <a:t>NMDAR </a:t>
            </a:r>
            <a:r>
              <a:rPr lang="en-US" altLang="ko-KR" dirty="0"/>
              <a:t>may alter emotion, memory, and </a:t>
            </a:r>
            <a:r>
              <a:rPr lang="en-US" altLang="ko-KR" dirty="0" smtClean="0"/>
              <a:t>consciousness.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644221" y="6397878"/>
            <a:ext cx="36082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</a:rPr>
              <a:t>Diamond </a:t>
            </a:r>
            <a:r>
              <a:rPr lang="en-US" altLang="ko-KR" sz="1050" dirty="0" smtClean="0">
                <a:solidFill>
                  <a:schemeClr val="bg1"/>
                </a:solidFill>
              </a:rPr>
              <a:t>B et al. Immunity </a:t>
            </a:r>
            <a:r>
              <a:rPr lang="en-US" altLang="ko-KR" sz="1050" dirty="0">
                <a:solidFill>
                  <a:schemeClr val="bg1"/>
                </a:solidFill>
              </a:rPr>
              <a:t>and acquired alterations in cognition and </a:t>
            </a:r>
            <a:r>
              <a:rPr lang="en-US" altLang="ko-KR" sz="1050" dirty="0" smtClean="0">
                <a:solidFill>
                  <a:schemeClr val="bg1"/>
                </a:solidFill>
              </a:rPr>
              <a:t>emotion: lessons </a:t>
            </a:r>
            <a:r>
              <a:rPr lang="en-US" altLang="ko-KR" sz="1050" dirty="0">
                <a:solidFill>
                  <a:schemeClr val="bg1"/>
                </a:solidFill>
              </a:rPr>
              <a:t>from SLE. </a:t>
            </a:r>
            <a:r>
              <a:rPr lang="en-US" altLang="ko-KR" sz="1050" dirty="0" err="1" smtClean="0">
                <a:solidFill>
                  <a:schemeClr val="bg1"/>
                </a:solidFill>
              </a:rPr>
              <a:t>Adv</a:t>
            </a:r>
            <a:r>
              <a:rPr lang="en-US" altLang="ko-KR" sz="1050" dirty="0" smtClean="0">
                <a:solidFill>
                  <a:schemeClr val="bg1"/>
                </a:solidFill>
              </a:rPr>
              <a:t> </a:t>
            </a:r>
            <a:r>
              <a:rPr lang="en-US" altLang="ko-KR" sz="1050" dirty="0" err="1">
                <a:solidFill>
                  <a:schemeClr val="bg1"/>
                </a:solidFill>
              </a:rPr>
              <a:t>Immunol</a:t>
            </a:r>
            <a:r>
              <a:rPr lang="en-US" altLang="ko-KR" sz="1050" dirty="0">
                <a:solidFill>
                  <a:schemeClr val="bg1"/>
                </a:solidFill>
              </a:rPr>
              <a:t> 2006;89:289–320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4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0" y="700679"/>
            <a:ext cx="7506086" cy="54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5" y="908720"/>
            <a:ext cx="85549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" y="296652"/>
            <a:ext cx="40927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36575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A, B </a:t>
            </a:r>
            <a:r>
              <a:rPr lang="ko-KR" altLang="en-US" sz="1600" dirty="0" smtClean="0">
                <a:solidFill>
                  <a:schemeClr val="bg1"/>
                </a:solidFill>
                <a:latin typeface="Chaparral Pro Light" pitchFamily="18" charset="0"/>
              </a:rPr>
              <a:t>▶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(A) : MRI at symptom presentation</a:t>
            </a:r>
          </a:p>
          <a:p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(B) : After partial clinical improvement and 	        CSF normalization with immunotherapy</a:t>
            </a:r>
            <a:endParaRPr lang="ko-KR" altLang="en-US" sz="16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636912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C, D </a:t>
            </a:r>
            <a:r>
              <a:rPr lang="ko-KR" altLang="en-US" sz="1600" dirty="0" smtClean="0">
                <a:solidFill>
                  <a:schemeClr val="bg1"/>
                </a:solidFill>
                <a:latin typeface="Chaparral Pro Light" pitchFamily="18" charset="0"/>
              </a:rPr>
              <a:t>▶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(C) : MRI at symptom presentation</a:t>
            </a:r>
          </a:p>
          <a:p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(D) : 4 months later. Developed rapidly</a:t>
            </a:r>
            <a:b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 	         progressive neurological deterioration that </a:t>
            </a:r>
            <a:b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         did not respond to immunotherapy.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432619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E, F </a:t>
            </a:r>
            <a:r>
              <a:rPr lang="ko-KR" altLang="en-US" sz="1600" dirty="0" smtClean="0">
                <a:solidFill>
                  <a:schemeClr val="bg1"/>
                </a:solidFill>
                <a:latin typeface="Chaparral Pro Light" pitchFamily="18" charset="0"/>
              </a:rPr>
              <a:t>▶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MRI at symptom presentation (E&amp;F).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Chaparral Pro Light" pitchFamily="18" charset="0"/>
              </a:rPr>
              <a:t>	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On FLAIR, mild </a:t>
            </a:r>
            <a:r>
              <a:rPr lang="en-US" altLang="ko-KR" sz="1600" dirty="0" err="1" smtClean="0">
                <a:solidFill>
                  <a:schemeClr val="bg1"/>
                </a:solidFill>
                <a:latin typeface="Chaparral Pro Light" pitchFamily="18" charset="0"/>
              </a:rPr>
              <a:t>hyperintensity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 in medial</a:t>
            </a:r>
            <a:b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	temporal lobe and right frontal cortex.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Chaparral Pro Light" pitchFamily="18" charset="0"/>
              </a:rPr>
              <a:t>	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After immunotherapy and tumor resection, 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Chaparral Pro Light" pitchFamily="18" charset="0"/>
              </a:rPr>
              <a:t>	</a:t>
            </a:r>
            <a:r>
              <a:rPr lang="en-US" altLang="ko-KR" sz="1600" dirty="0" smtClean="0">
                <a:solidFill>
                  <a:schemeClr val="bg1"/>
                </a:solidFill>
                <a:latin typeface="Chaparral Pro Light" pitchFamily="18" charset="0"/>
              </a:rPr>
              <a:t>the MRI was normalized.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6"/>
          <a:stretch/>
        </p:blipFill>
        <p:spPr bwMode="auto">
          <a:xfrm>
            <a:off x="1547664" y="188640"/>
            <a:ext cx="5832648" cy="19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2" y="2447921"/>
            <a:ext cx="7468561" cy="39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232122" y="645333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5416" y="1943254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4</a:t>
            </a:r>
            <a:r>
              <a:rPr lang="en-US" altLang="ko-KR" sz="1100" baseline="30000" dirty="0" smtClean="0">
                <a:solidFill>
                  <a:schemeClr val="bg1"/>
                </a:solidFill>
                <a:latin typeface="Chaparral Pro Light" pitchFamily="18" charset="0"/>
              </a:rPr>
              <a:t>th</a:t>
            </a:r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 day</a:t>
            </a:r>
            <a:endParaRPr lang="ko-KR" altLang="en-US" sz="11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7284" y="194325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48</a:t>
            </a:r>
            <a:r>
              <a:rPr lang="en-US" altLang="ko-KR" sz="1100" baseline="30000" dirty="0" smtClean="0">
                <a:solidFill>
                  <a:schemeClr val="bg1"/>
                </a:solidFill>
                <a:latin typeface="Chaparral Pro Light" pitchFamily="18" charset="0"/>
              </a:rPr>
              <a:t>th</a:t>
            </a:r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 day</a:t>
            </a:r>
            <a:endParaRPr lang="ko-KR" altLang="en-US" sz="11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0497" y="1943254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11</a:t>
            </a:r>
            <a:r>
              <a:rPr lang="en-US" altLang="ko-KR" sz="1100" baseline="30000" dirty="0" smtClean="0">
                <a:solidFill>
                  <a:schemeClr val="bg1"/>
                </a:solidFill>
                <a:latin typeface="Chaparral Pro Light" pitchFamily="18" charset="0"/>
              </a:rPr>
              <a:t>th</a:t>
            </a:r>
            <a:r>
              <a:rPr lang="en-US" altLang="ko-KR" sz="1100" dirty="0" smtClean="0">
                <a:solidFill>
                  <a:schemeClr val="bg1"/>
                </a:solidFill>
                <a:latin typeface="Chaparral Pro Light" pitchFamily="18" charset="0"/>
              </a:rPr>
              <a:t>  month</a:t>
            </a:r>
            <a:endParaRPr lang="ko-KR" altLang="en-US" sz="11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85221" y="2447921"/>
            <a:ext cx="826939" cy="260999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49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Management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ko-KR" dirty="0" smtClean="0"/>
              <a:t>Decrease antibody titer : NMDA receptor antagonist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MK801, Ketamine, phencyclidine 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Immune modulating therapy – Inability of most commonly used </a:t>
            </a:r>
            <a:r>
              <a:rPr lang="en-US" altLang="ko-KR" dirty="0" err="1" smtClean="0"/>
              <a:t>trx</a:t>
            </a:r>
            <a:r>
              <a:rPr lang="en-US" altLang="ko-KR" dirty="0" smtClean="0"/>
              <a:t>.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Corticosteroids, Plasma exchange, </a:t>
            </a:r>
            <a:r>
              <a:rPr lang="en-US" altLang="ko-KR" dirty="0" err="1" smtClean="0"/>
              <a:t>IVIg</a:t>
            </a:r>
            <a:r>
              <a:rPr lang="en-US" altLang="ko-KR" dirty="0" smtClean="0"/>
              <a:t> – rapid &amp; sustained control of the immune response within CNS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Long lasting dyskinesia </a:t>
            </a:r>
            <a:r>
              <a:rPr lang="en-US" altLang="ko-KR" dirty="0"/>
              <a:t>: </a:t>
            </a:r>
            <a:r>
              <a:rPr lang="en-US" altLang="ko-KR" dirty="0" smtClean="0"/>
              <a:t>responded </a:t>
            </a:r>
            <a:r>
              <a:rPr lang="en-US" altLang="ko-KR" dirty="0"/>
              <a:t>to </a:t>
            </a:r>
            <a:r>
              <a:rPr lang="en-US" altLang="ko-KR" dirty="0" err="1"/>
              <a:t>propofol</a:t>
            </a:r>
            <a:r>
              <a:rPr lang="en-US" altLang="ko-KR" dirty="0"/>
              <a:t> and </a:t>
            </a:r>
            <a:r>
              <a:rPr lang="en-US" altLang="ko-KR" dirty="0" smtClean="0"/>
              <a:t>midazolam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Conservative management : hypoventilation, autonomic instability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8" y="552450"/>
            <a:ext cx="39433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Prognosis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Better prognosis than most other </a:t>
            </a:r>
            <a:r>
              <a:rPr lang="en-US" altLang="ko-KR" dirty="0" err="1" smtClean="0"/>
              <a:t>paraneoplastic</a:t>
            </a:r>
            <a:r>
              <a:rPr lang="en-US" altLang="ko-KR" dirty="0" smtClean="0"/>
              <a:t> encephalitis.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Despite the severity of the disorder, 25% of the patients had severe deficits of died.</a:t>
            </a:r>
          </a:p>
          <a:p>
            <a:r>
              <a:rPr lang="en-US" altLang="ko-KR" dirty="0" smtClean="0"/>
              <a:t>Resection of the tumor appeared important to attain final recovery or sustain the improvement that in some cases started soon after immunotherapy. (Corticosteroid, </a:t>
            </a:r>
            <a:r>
              <a:rPr lang="en-US" altLang="ko-KR" dirty="0" err="1" smtClean="0"/>
              <a:t>IVIg</a:t>
            </a:r>
            <a:r>
              <a:rPr lang="en-US" altLang="ko-KR" dirty="0" smtClean="0"/>
              <a:t>, Plasma exchange)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94384"/>
            <a:ext cx="6400800" cy="343887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Frequency : Unclear</a:t>
            </a:r>
          </a:p>
          <a:p>
            <a:r>
              <a:rPr lang="en-US" altLang="ko-KR" dirty="0" smtClean="0"/>
              <a:t>Several features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Involvement of relatively young women. (20~50 decades, median 23, 25.8)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Unusual presentation with prominent </a:t>
            </a:r>
            <a:r>
              <a:rPr lang="en-US" altLang="ko-KR" dirty="0" err="1" smtClean="0"/>
              <a:t>psyciatric</a:t>
            </a:r>
            <a:r>
              <a:rPr lang="en-US" altLang="ko-KR" dirty="0" smtClean="0"/>
              <a:t> manifestations.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Normal of atypical MRI findings. </a:t>
            </a:r>
            <a:br>
              <a:rPr lang="en-US" altLang="ko-KR" dirty="0" smtClean="0"/>
            </a:br>
            <a:r>
              <a:rPr lang="en-US" altLang="ko-KR" dirty="0" smtClean="0"/>
              <a:t>(75% of cases consist of mild, transient T2 of FLAIR abnormalities outside the medial temporal lobes, sometimes with cortical enhancement)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Benign appearance of the ovarian tumors. (About 59% of the patients)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High prevalence of prodromal viral-like symptoms (part of early immune reaction)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2674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85" y="72881"/>
            <a:ext cx="39147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580112" y="6397878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Anti-NMDA-receptor encephalitis: case series and analysis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of the effects 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of 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antibodies. Lancet N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2008;7:1091-98.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76872"/>
            <a:ext cx="6800800" cy="338437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Psychiatric symptoms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Patients are often admitted to psychiatric centers.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Confusion, restless, agitation, paranoid or delusion thoughts, sometimes alternating with quiet staring and dystonic or catatonic postures.</a:t>
            </a:r>
          </a:p>
          <a:p>
            <a:r>
              <a:rPr lang="en-US" altLang="ko-KR" dirty="0" smtClean="0"/>
              <a:t>Seizures &amp; decrease level of consciousness, autonomic instability, dyskinesia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May need antiepileptic drugs, sedation, mechanical ventilation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Limited recovery of consciousness and spontaneous respiration with </a:t>
            </a:r>
            <a:br>
              <a:rPr lang="en-US" altLang="ko-KR" dirty="0" smtClean="0"/>
            </a:br>
            <a:r>
              <a:rPr lang="en-US" altLang="ko-KR" dirty="0" smtClean="0"/>
              <a:t>attempt to decrease the sedation and wean from ventilation.</a:t>
            </a:r>
          </a:p>
          <a:p>
            <a:r>
              <a:rPr lang="en-US" altLang="ko-KR" dirty="0" smtClean="0"/>
              <a:t>Central hypoventilation – independent of dyskinesia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04048" y="6397878"/>
            <a:ext cx="41200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Josep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D et al. </a:t>
            </a:r>
            <a:r>
              <a:rPr lang="en-US" altLang="ko-KR" sz="1050" dirty="0" err="1">
                <a:solidFill>
                  <a:schemeClr val="bg1"/>
                </a:solidFill>
                <a:latin typeface="Chaparral Pro Light" pitchFamily="18" charset="0"/>
              </a:rPr>
              <a:t>Paraneoplastic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 Anti–</a:t>
            </a:r>
            <a:r>
              <a:rPr lang="en-US" altLang="ko-KR" sz="1050" i="1" dirty="0">
                <a:solidFill>
                  <a:schemeClr val="bg1"/>
                </a:solidFill>
                <a:latin typeface="Chaparral Pro Light" pitchFamily="18" charset="0"/>
              </a:rPr>
              <a:t>N</a:t>
            </a:r>
            <a:r>
              <a:rPr lang="en-US" altLang="ko-KR" sz="1050" dirty="0">
                <a:solidFill>
                  <a:schemeClr val="bg1"/>
                </a:solidFill>
                <a:latin typeface="Chaparral Pro Light" pitchFamily="18" charset="0"/>
              </a:rPr>
              <a:t>-methyl-D-aspartate Receptor Encephalitis</a:t>
            </a:r>
          </a:p>
          <a:p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Associated with Ovarian </a:t>
            </a:r>
            <a:r>
              <a:rPr lang="en-US" altLang="ko-KR" sz="1050" dirty="0" err="1" smtClean="0">
                <a:solidFill>
                  <a:schemeClr val="bg1"/>
                </a:solidFill>
                <a:latin typeface="Chaparral Pro Light" pitchFamily="18" charset="0"/>
              </a:rPr>
              <a:t>Teratoma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50" i="1" dirty="0" smtClean="0">
                <a:solidFill>
                  <a:schemeClr val="bg1"/>
                </a:solidFill>
                <a:latin typeface="Chaparral Pro Light" pitchFamily="18" charset="0"/>
              </a:rPr>
              <a:t>Ann Neurol</a:t>
            </a:r>
            <a:r>
              <a:rPr lang="en-US" altLang="ko-KR" sz="1050" dirty="0" smtClean="0">
                <a:solidFill>
                  <a:schemeClr val="bg1"/>
                </a:solidFill>
                <a:latin typeface="Chaparral Pro Light" pitchFamily="18" charset="0"/>
              </a:rPr>
              <a:t>. 2007 January ; 61(1): 25–36.</a:t>
            </a:r>
            <a:endParaRPr lang="ko-KR" altLang="en-US" sz="105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800800" cy="3222848"/>
          </a:xfrm>
        </p:spPr>
        <p:txBody>
          <a:bodyPr>
            <a:normAutofit/>
          </a:bodyPr>
          <a:lstStyle/>
          <a:p>
            <a:pPr marL="125730" indent="-400050">
              <a:buFont typeface="+mj-lt"/>
              <a:buAutoNum type="romanUcPeriod"/>
            </a:pPr>
            <a:r>
              <a:rPr lang="en-US" altLang="ko-KR" b="1" dirty="0" smtClean="0">
                <a:solidFill>
                  <a:srgbClr val="0070C0"/>
                </a:solidFill>
              </a:rPr>
              <a:t>Prodromal phase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Nonspecific cold or viral like symptoms (fever, fatigue or headache) and, after a mean </a:t>
            </a:r>
            <a:r>
              <a:rPr lang="en-US" altLang="ko-KR" dirty="0" err="1" smtClean="0"/>
              <a:t>peroid</a:t>
            </a:r>
            <a:r>
              <a:rPr lang="en-US" altLang="ko-KR" dirty="0" smtClean="0"/>
              <a:t> of 5 days, developed </a:t>
            </a:r>
            <a:r>
              <a:rPr lang="en-US" altLang="ko-KR" dirty="0" err="1" smtClean="0"/>
              <a:t>psychobehavioral</a:t>
            </a:r>
            <a:r>
              <a:rPr lang="en-US" altLang="ko-KR" dirty="0" smtClean="0"/>
              <a:t> symptoms.</a:t>
            </a:r>
          </a:p>
          <a:p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5232122" y="641326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438400"/>
            <a:ext cx="6800800" cy="3222848"/>
          </a:xfrm>
        </p:spPr>
        <p:txBody>
          <a:bodyPr>
            <a:normAutofit/>
          </a:bodyPr>
          <a:lstStyle/>
          <a:p>
            <a:pPr marL="125730" lvl="1" indent="-400050">
              <a:lnSpc>
                <a:spcPct val="150000"/>
              </a:lnSpc>
              <a:buFont typeface="+mj-lt"/>
              <a:buAutoNum type="romanUcPeriod" startAt="2"/>
            </a:pPr>
            <a:r>
              <a:rPr lang="en-US" altLang="ko-KR" b="1" dirty="0" smtClean="0">
                <a:solidFill>
                  <a:srgbClr val="0070C0"/>
                </a:solidFill>
              </a:rPr>
              <a:t>Psychotic phase: </a:t>
            </a:r>
            <a:r>
              <a:rPr lang="en-US" altLang="ko-KR" dirty="0"/>
              <a:t>Within 2 weeks (mean 6.8 days) of developing </a:t>
            </a:r>
            <a:r>
              <a:rPr lang="en-US" altLang="ko-KR" dirty="0" smtClean="0"/>
              <a:t>symptoms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Emotional disturbance </a:t>
            </a:r>
            <a:r>
              <a:rPr lang="en-US" altLang="ko-KR" sz="1200" dirty="0" smtClean="0"/>
              <a:t>(apathy, lack of emotion, depression, loneliness, fear)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Cognitive decline </a:t>
            </a:r>
            <a:br>
              <a:rPr lang="en-US" altLang="ko-KR" dirty="0" smtClean="0"/>
            </a:br>
            <a:r>
              <a:rPr lang="en-US" altLang="ko-KR" sz="1200" dirty="0" smtClean="0"/>
              <a:t>(difficulty in using a cellular phone or passing through an automatic ticket gate)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Prominent schizophrenia like symptoms </a:t>
            </a:r>
            <a:br>
              <a:rPr lang="en-US" altLang="ko-KR" dirty="0" smtClean="0"/>
            </a:br>
            <a:r>
              <a:rPr lang="en-US" altLang="ko-KR" sz="1200" dirty="0" smtClean="0"/>
              <a:t>(</a:t>
            </a:r>
            <a:r>
              <a:rPr lang="en-US" altLang="ko-KR" sz="1200" dirty="0"/>
              <a:t>disorganized thinking, compulsive ideation, delusions, hallucinations, and loss of </a:t>
            </a:r>
            <a:r>
              <a:rPr lang="en-US" altLang="ko-KR" sz="1200" dirty="0" smtClean="0"/>
              <a:t>self-awareness)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Amnesia </a:t>
            </a:r>
            <a:r>
              <a:rPr lang="en-US" altLang="ko-KR" sz="1200" dirty="0" smtClean="0"/>
              <a:t>(not prominent at onset)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Strange behavior : staring at their reflection in a mirror with an odd smile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32122" y="641326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04864"/>
            <a:ext cx="6800800" cy="3222848"/>
          </a:xfrm>
        </p:spPr>
        <p:txBody>
          <a:bodyPr>
            <a:normAutofit/>
          </a:bodyPr>
          <a:lstStyle/>
          <a:p>
            <a:pPr marL="125730" indent="-400050">
              <a:buFont typeface="+mj-lt"/>
              <a:buAutoNum type="romanUcPeriod" startAt="3"/>
            </a:pPr>
            <a:r>
              <a:rPr lang="en-US" altLang="ko-KR" b="1" dirty="0" smtClean="0">
                <a:solidFill>
                  <a:srgbClr val="0070C0"/>
                </a:solidFill>
              </a:rPr>
              <a:t>Unresponsive phase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Catalepsy-like </a:t>
            </a:r>
            <a:r>
              <a:rPr lang="en-US" altLang="ko-KR" dirty="0" smtClean="0"/>
              <a:t>symptoms </a:t>
            </a:r>
            <a:br>
              <a:rPr lang="en-US" altLang="ko-KR" dirty="0" smtClean="0"/>
            </a:br>
            <a:r>
              <a:rPr lang="en-US" altLang="ko-KR" sz="1200" dirty="0" smtClean="0"/>
              <a:t>(Mute, </a:t>
            </a:r>
            <a:r>
              <a:rPr lang="en-US" altLang="ko-KR" sz="1200" dirty="0" err="1" smtClean="0"/>
              <a:t>akinetic</a:t>
            </a:r>
            <a:r>
              <a:rPr lang="en-US" altLang="ko-KR" sz="1200" dirty="0" smtClean="0"/>
              <a:t>, unresponsive to verbal commands while keeping their eye open)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Bizarre and inappropriate </a:t>
            </a:r>
            <a:r>
              <a:rPr lang="en-US" altLang="ko-KR" dirty="0" smtClean="0"/>
              <a:t>smiling.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Athetoid</a:t>
            </a:r>
            <a:r>
              <a:rPr lang="en-US" altLang="ko-KR" dirty="0"/>
              <a:t> dystonic </a:t>
            </a:r>
            <a:r>
              <a:rPr lang="en-US" altLang="ko-KR" dirty="0" smtClean="0"/>
              <a:t>postures, echo phenomenon </a:t>
            </a:r>
            <a:r>
              <a:rPr lang="en-US" altLang="ko-KR" sz="1200" dirty="0" smtClean="0"/>
              <a:t>(mimicking the examiner’s movement)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Normal Brainstem reflexes, but no eye movement with visual threat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32122" y="641326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Clinical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204864"/>
            <a:ext cx="6800800" cy="3456384"/>
          </a:xfrm>
        </p:spPr>
        <p:txBody>
          <a:bodyPr>
            <a:normAutofit/>
          </a:bodyPr>
          <a:lstStyle/>
          <a:p>
            <a:pPr marL="125730" indent="-400050">
              <a:buFont typeface="+mj-lt"/>
              <a:buAutoNum type="romanUcPeriod" startAt="4"/>
            </a:pPr>
            <a:r>
              <a:rPr lang="en-US" altLang="ko-KR" b="1" dirty="0" smtClean="0">
                <a:solidFill>
                  <a:srgbClr val="0070C0"/>
                </a:solidFill>
              </a:rPr>
              <a:t>Hyperkinetic phase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All patients gradually </a:t>
            </a:r>
            <a:r>
              <a:rPr lang="en-US" altLang="ko-KR" dirty="0"/>
              <a:t>developed </a:t>
            </a:r>
            <a:r>
              <a:rPr lang="en-US" altLang="ko-KR" b="1" dirty="0" err="1"/>
              <a:t>orolingual</a:t>
            </a:r>
            <a:r>
              <a:rPr lang="en-US" altLang="ko-KR" b="1" dirty="0"/>
              <a:t> </a:t>
            </a:r>
            <a:r>
              <a:rPr lang="en-US" altLang="ko-KR" b="1" dirty="0" err="1"/>
              <a:t>dyskinesias</a:t>
            </a:r>
            <a:r>
              <a:rPr lang="en-US" altLang="ko-KR" b="1" dirty="0"/>
              <a:t> </a:t>
            </a:r>
            <a:r>
              <a:rPr lang="en-US" altLang="ko-KR" dirty="0"/>
              <a:t>such as lip licking or chewing, </a:t>
            </a:r>
            <a:r>
              <a:rPr lang="en-US" altLang="ko-KR" dirty="0" smtClean="0"/>
              <a:t>and </a:t>
            </a:r>
            <a:r>
              <a:rPr lang="en-US" altLang="ko-KR" dirty="0" err="1" smtClean="0"/>
              <a:t>athetoid</a:t>
            </a:r>
            <a:r>
              <a:rPr lang="en-US" altLang="ko-KR" dirty="0" smtClean="0"/>
              <a:t> </a:t>
            </a:r>
            <a:r>
              <a:rPr lang="en-US" altLang="ko-KR" dirty="0"/>
              <a:t>dystonic postures of the </a:t>
            </a:r>
            <a:r>
              <a:rPr lang="en-US" altLang="ko-KR" dirty="0" smtClean="0"/>
              <a:t>fingers.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Intractable </a:t>
            </a:r>
            <a:r>
              <a:rPr lang="en-US" altLang="ko-KR" dirty="0"/>
              <a:t>bizarre </a:t>
            </a:r>
            <a:r>
              <a:rPr lang="en-US" altLang="ko-KR" dirty="0" err="1" smtClean="0"/>
              <a:t>orofacial</a:t>
            </a:r>
            <a:r>
              <a:rPr lang="en-US" altLang="ko-KR" dirty="0" smtClean="0"/>
              <a:t>-limb </a:t>
            </a:r>
            <a:r>
              <a:rPr lang="en-US" altLang="ko-KR" dirty="0" err="1" smtClean="0"/>
              <a:t>dyskinesias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sz="1100" dirty="0" smtClean="0"/>
              <a:t>Sustained </a:t>
            </a:r>
            <a:r>
              <a:rPr lang="en-US" altLang="ko-KR" sz="1100" dirty="0"/>
              <a:t>jaw movements, forceful clenching of the </a:t>
            </a:r>
            <a:r>
              <a:rPr lang="en-US" altLang="ko-KR" sz="1100" dirty="0" smtClean="0"/>
              <a:t>teeth, jaw-opening dystonia, grimacing, </a:t>
            </a:r>
            <a:r>
              <a:rPr lang="en-US" altLang="ko-KR" sz="1100" dirty="0"/>
              <a:t>intermittent ocular deviation </a:t>
            </a:r>
            <a:r>
              <a:rPr lang="en-US" altLang="ko-KR" sz="1100" dirty="0" smtClean="0"/>
              <a:t>or </a:t>
            </a:r>
            <a:r>
              <a:rPr lang="en-US" altLang="ko-KR" sz="1100" dirty="0" err="1" smtClean="0"/>
              <a:t>disconjugation</a:t>
            </a:r>
            <a:r>
              <a:rPr lang="en-US" altLang="ko-KR" sz="1100" dirty="0"/>
              <a:t>, </a:t>
            </a:r>
            <a:r>
              <a:rPr lang="en-US" altLang="ko-KR" sz="1100" dirty="0" err="1"/>
              <a:t>athetoid</a:t>
            </a:r>
            <a:r>
              <a:rPr lang="en-US" altLang="ko-KR" sz="1100" dirty="0"/>
              <a:t> dystonic </a:t>
            </a:r>
            <a:r>
              <a:rPr lang="en-US" altLang="ko-KR" sz="1100" dirty="0" smtClean="0"/>
              <a:t>movements, </a:t>
            </a:r>
            <a:r>
              <a:rPr lang="en-US" altLang="ko-KR" sz="1100" dirty="0"/>
              <a:t>and </a:t>
            </a:r>
            <a:r>
              <a:rPr lang="en-US" altLang="ko-KR" sz="1100" dirty="0" err="1" smtClean="0"/>
              <a:t>dancinglike</a:t>
            </a:r>
            <a:r>
              <a:rPr lang="en-US" altLang="ko-KR" sz="1100" dirty="0" smtClean="0"/>
              <a:t> movements </a:t>
            </a:r>
            <a:r>
              <a:rPr lang="en-US" altLang="ko-KR" sz="1100" dirty="0"/>
              <a:t>of the </a:t>
            </a:r>
            <a:r>
              <a:rPr lang="en-US" altLang="ko-KR" sz="1100" dirty="0" smtClean="0"/>
              <a:t>arms.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Varied </a:t>
            </a:r>
            <a:r>
              <a:rPr lang="en-US" altLang="ko-KR" dirty="0"/>
              <a:t>in speed, distribution, </a:t>
            </a:r>
            <a:r>
              <a:rPr lang="en-US" altLang="ko-KR" dirty="0" smtClean="0"/>
              <a:t>and motor pattern </a:t>
            </a:r>
            <a:r>
              <a:rPr lang="en-US" altLang="ko-KR" sz="1200" dirty="0" smtClean="0"/>
              <a:t>(like psychogenic movement disorder)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All </a:t>
            </a:r>
            <a:r>
              <a:rPr lang="en-US" altLang="ko-KR" dirty="0"/>
              <a:t>patients had symptoms of </a:t>
            </a:r>
            <a:r>
              <a:rPr lang="en-US" altLang="ko-KR" b="1" dirty="0"/>
              <a:t>autonomic </a:t>
            </a:r>
            <a:r>
              <a:rPr lang="en-US" altLang="ko-KR" b="1" dirty="0" smtClean="0"/>
              <a:t>instability</a:t>
            </a:r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Labile </a:t>
            </a:r>
            <a:r>
              <a:rPr lang="en-US" altLang="ko-KR" dirty="0"/>
              <a:t>blood pressure, </a:t>
            </a:r>
            <a:r>
              <a:rPr lang="en-US" altLang="ko-KR" dirty="0" err="1"/>
              <a:t>bradycardia</a:t>
            </a:r>
            <a:r>
              <a:rPr lang="en-US" altLang="ko-KR" dirty="0"/>
              <a:t> or tachycardia, hyperthermia, </a:t>
            </a:r>
            <a:r>
              <a:rPr lang="en-US" altLang="ko-KR" dirty="0" smtClean="0"/>
              <a:t>and diaphoresis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5232122" y="6413266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T. </a:t>
            </a:r>
            <a:r>
              <a:rPr lang="en-US" altLang="ko-KR" sz="1000" dirty="0" err="1" smtClean="0">
                <a:solidFill>
                  <a:schemeClr val="bg1"/>
                </a:solidFill>
                <a:latin typeface="Chaparral Pro Light" pitchFamily="18" charset="0"/>
              </a:rPr>
              <a:t>Lizuki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et al. 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Anti-NMDA receptor encephalitis in Japan: Long-term outcome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without tumor removal</a:t>
            </a:r>
            <a:r>
              <a:rPr lang="en-US" altLang="ko-KR" sz="1000" dirty="0" smtClean="0">
                <a:solidFill>
                  <a:schemeClr val="bg1"/>
                </a:solidFill>
                <a:latin typeface="Chaparral Pro Light" pitchFamily="18" charset="0"/>
              </a:rPr>
              <a:t> </a:t>
            </a:r>
            <a:r>
              <a:rPr lang="en-US" altLang="ko-KR" sz="1000" i="1" dirty="0" smtClean="0">
                <a:solidFill>
                  <a:schemeClr val="bg1"/>
                </a:solidFill>
                <a:latin typeface="Chaparral Pro Light" pitchFamily="18" charset="0"/>
              </a:rPr>
              <a:t>Neurology</a:t>
            </a:r>
            <a:r>
              <a:rPr lang="en-US" altLang="ko-KR" sz="1000" dirty="0">
                <a:solidFill>
                  <a:schemeClr val="bg1"/>
                </a:solidFill>
                <a:latin typeface="Chaparral Pro Light" pitchFamily="18" charset="0"/>
              </a:rPr>
              <a:t>. 2008 February 12; 70(7): 504–511</a:t>
            </a:r>
            <a:endParaRPr lang="ko-KR" altLang="en-US" sz="1000" dirty="0">
              <a:solidFill>
                <a:schemeClr val="bg1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첨단">
  <a:themeElements>
    <a:clrScheme name="첨단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검정 타이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첨단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288</TotalTime>
  <Words>1806</Words>
  <Application>Microsoft Office PowerPoint</Application>
  <PresentationFormat>화면 슬라이드 쇼(4:3)</PresentationFormat>
  <Paragraphs>173</Paragraphs>
  <Slides>26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굴림</vt:lpstr>
      <vt:lpstr>Arial</vt:lpstr>
      <vt:lpstr>Garamond</vt:lpstr>
      <vt:lpstr>맑은 고딕</vt:lpstr>
      <vt:lpstr>Wingdings</vt:lpstr>
      <vt:lpstr>양재블럭체</vt:lpstr>
      <vt:lpstr>Chaparral Pro Light</vt:lpstr>
      <vt:lpstr>궁서</vt:lpstr>
      <vt:lpstr>첨단</vt:lpstr>
      <vt:lpstr>Anti-NMDA receptor Encephalitis</vt:lpstr>
      <vt:lpstr>Overview</vt:lpstr>
      <vt:lpstr>OVERVIEW</vt:lpstr>
      <vt:lpstr>PowerPoint 프레젠테이션</vt:lpstr>
      <vt:lpstr>Clinical manifestation</vt:lpstr>
      <vt:lpstr>Clinical manifestation</vt:lpstr>
      <vt:lpstr>Clinical manifestation</vt:lpstr>
      <vt:lpstr>Clinical manifestation</vt:lpstr>
      <vt:lpstr>Clinical manifestation</vt:lpstr>
      <vt:lpstr>PowerPoint 프레젠테이션</vt:lpstr>
      <vt:lpstr>PowerPoint 프레젠테이션</vt:lpstr>
      <vt:lpstr>Clinical manifestation</vt:lpstr>
      <vt:lpstr>Mechanism &amp; Pathophysiology</vt:lpstr>
      <vt:lpstr>NMDAR</vt:lpstr>
      <vt:lpstr>NMDAR</vt:lpstr>
      <vt:lpstr>Antibody Titer</vt:lpstr>
      <vt:lpstr>Diagnosis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Management</vt:lpstr>
      <vt:lpstr>PowerPoint 프레젠테이션</vt:lpstr>
      <vt:lpstr>Prognosis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23</cp:revision>
  <dcterms:created xsi:type="dcterms:W3CDTF">2012-09-01T11:38:46Z</dcterms:created>
  <dcterms:modified xsi:type="dcterms:W3CDTF">2012-09-01T16:31:49Z</dcterms:modified>
</cp:coreProperties>
</file>